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68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15.xml" ContentType="application/vnd.openxmlformats-officedocument.presentationml.slide+xml"/>
  <Override PartName="/ppt/slides/slide4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60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1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75" r:id="rId2"/>
    <p:sldId id="276" r:id="rId3"/>
    <p:sldId id="349" r:id="rId4"/>
    <p:sldId id="350" r:id="rId5"/>
    <p:sldId id="351" r:id="rId6"/>
    <p:sldId id="352" r:id="rId7"/>
    <p:sldId id="321" r:id="rId8"/>
    <p:sldId id="353" r:id="rId9"/>
    <p:sldId id="354" r:id="rId10"/>
    <p:sldId id="355" r:id="rId11"/>
    <p:sldId id="356" r:id="rId12"/>
    <p:sldId id="357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277" r:id="rId23"/>
    <p:sldId id="348" r:id="rId24"/>
    <p:sldId id="278" r:id="rId25"/>
    <p:sldId id="336" r:id="rId26"/>
    <p:sldId id="368" r:id="rId27"/>
    <p:sldId id="282" r:id="rId28"/>
    <p:sldId id="283" r:id="rId29"/>
    <p:sldId id="369" r:id="rId30"/>
    <p:sldId id="370" r:id="rId31"/>
    <p:sldId id="371" r:id="rId32"/>
    <p:sldId id="372" r:id="rId33"/>
    <p:sldId id="373" r:id="rId34"/>
    <p:sldId id="303" r:id="rId35"/>
    <p:sldId id="322" r:id="rId36"/>
    <p:sldId id="323" r:id="rId37"/>
    <p:sldId id="324" r:id="rId38"/>
    <p:sldId id="337" r:id="rId39"/>
    <p:sldId id="289" r:id="rId40"/>
    <p:sldId id="291" r:id="rId41"/>
    <p:sldId id="347" r:id="rId42"/>
    <p:sldId id="333" r:id="rId43"/>
    <p:sldId id="292" r:id="rId44"/>
    <p:sldId id="328" r:id="rId45"/>
    <p:sldId id="329" r:id="rId46"/>
    <p:sldId id="293" r:id="rId47"/>
    <p:sldId id="325" r:id="rId48"/>
    <p:sldId id="345" r:id="rId49"/>
    <p:sldId id="299" r:id="rId50"/>
    <p:sldId id="326" r:id="rId51"/>
    <p:sldId id="327" r:id="rId52"/>
    <p:sldId id="294" r:id="rId53"/>
    <p:sldId id="330" r:id="rId54"/>
    <p:sldId id="295" r:id="rId55"/>
    <p:sldId id="331" r:id="rId56"/>
    <p:sldId id="296" r:id="rId57"/>
    <p:sldId id="334" r:id="rId58"/>
    <p:sldId id="297" r:id="rId59"/>
    <p:sldId id="335" r:id="rId60"/>
    <p:sldId id="298" r:id="rId61"/>
    <p:sldId id="317" r:id="rId62"/>
    <p:sldId id="346" r:id="rId63"/>
    <p:sldId id="374" r:id="rId64"/>
    <p:sldId id="375" r:id="rId65"/>
    <p:sldId id="376" r:id="rId66"/>
    <p:sldId id="377" r:id="rId67"/>
    <p:sldId id="378" r:id="rId68"/>
    <p:sldId id="379" r:id="rId69"/>
  </p:sldIdLst>
  <p:sldSz cx="9144000" cy="6858000" type="screen4x3"/>
  <p:notesSz cx="7023100" cy="9309100"/>
  <p:defaultTextStyle>
    <a:defPPr>
      <a:defRPr lang="fr-CH"/>
    </a:defPPr>
    <a:lvl1pPr algn="l" rtl="0" eaLnBrk="0" fontAlgn="base" hangingPunct="0">
      <a:spcBef>
        <a:spcPct val="0"/>
      </a:spcBef>
      <a:spcAft>
        <a:spcPct val="0"/>
      </a:spcAft>
      <a:defRPr sz="4400" b="1" kern="1200">
        <a:solidFill>
          <a:srgbClr val="FF0066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b="1" kern="1200">
        <a:solidFill>
          <a:srgbClr val="FF0066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b="1" kern="1200">
        <a:solidFill>
          <a:srgbClr val="FF0066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b="1" kern="1200">
        <a:solidFill>
          <a:srgbClr val="FF0066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b="1" kern="1200">
        <a:solidFill>
          <a:srgbClr val="FF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rgbClr val="FF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rgbClr val="FF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rgbClr val="FF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rgbClr val="FF0066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8B014"/>
    <a:srgbClr val="CC9900"/>
    <a:srgbClr val="C0C0C0"/>
    <a:srgbClr val="0066FF"/>
    <a:srgbClr val="FF9900"/>
    <a:srgbClr val="DDDD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29" autoAdjust="0"/>
  </p:normalViewPr>
  <p:slideViewPr>
    <p:cSldViewPr>
      <p:cViewPr>
        <p:scale>
          <a:sx n="66" d="100"/>
          <a:sy n="66" d="100"/>
        </p:scale>
        <p:origin x="-1284" y="-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75" d="100"/>
          <a:sy n="75" d="100"/>
        </p:scale>
        <p:origin x="-1374" y="1020"/>
      </p:cViewPr>
      <p:guideLst>
        <p:guide orient="horz" pos="2932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78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876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066" tIns="54533" rIns="109066" bIns="54533" numCol="1" anchor="t" anchorCtr="0" compatLnSpc="1">
            <a:prstTxWarp prst="textNoShape">
              <a:avLst/>
            </a:prstTxWarp>
          </a:bodyPr>
          <a:lstStyle>
            <a:lvl1pPr defTabSz="1090845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CH" dirty="0"/>
          </a:p>
        </p:txBody>
      </p:sp>
      <p:sp>
        <p:nvSpPr>
          <p:cNvPr id="4301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225" y="0"/>
            <a:ext cx="304387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066" tIns="54533" rIns="109066" bIns="54533" numCol="1" anchor="t" anchorCtr="0" compatLnSpc="1">
            <a:prstTxWarp prst="textNoShape">
              <a:avLst/>
            </a:prstTxWarp>
          </a:bodyPr>
          <a:lstStyle>
            <a:lvl1pPr algn="r" defTabSz="1090845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CH" dirty="0"/>
          </a:p>
        </p:txBody>
      </p:sp>
      <p:sp>
        <p:nvSpPr>
          <p:cNvPr id="4301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43876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066" tIns="54533" rIns="109066" bIns="54533" numCol="1" anchor="b" anchorCtr="0" compatLnSpc="1">
            <a:prstTxWarp prst="textNoShape">
              <a:avLst/>
            </a:prstTxWarp>
          </a:bodyPr>
          <a:lstStyle>
            <a:lvl1pPr defTabSz="1090845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CH" dirty="0"/>
          </a:p>
        </p:txBody>
      </p:sp>
      <p:sp>
        <p:nvSpPr>
          <p:cNvPr id="4301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225" y="8843645"/>
            <a:ext cx="304387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066" tIns="54533" rIns="109066" bIns="54533" numCol="1" anchor="b" anchorCtr="0" compatLnSpc="1">
            <a:prstTxWarp prst="textNoShape">
              <a:avLst/>
            </a:prstTxWarp>
          </a:bodyPr>
          <a:lstStyle>
            <a:lvl1pPr algn="r" defTabSz="1090845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4E4EDAA-A5FB-4832-B94A-410EDD2E328F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  <p:extLst>
      <p:ext uri="{BB962C8B-B14F-4D97-AF65-F5344CB8AC3E}">
        <p14:creationId xmlns="" xmlns:p14="http://schemas.microsoft.com/office/powerpoint/2010/main" val="1467896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876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066" tIns="54533" rIns="109066" bIns="54533" numCol="1" anchor="t" anchorCtr="0" compatLnSpc="1">
            <a:prstTxWarp prst="textNoShape">
              <a:avLst/>
            </a:prstTxWarp>
          </a:bodyPr>
          <a:lstStyle>
            <a:lvl1pPr defTabSz="1090845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CH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225" y="0"/>
            <a:ext cx="304387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066" tIns="54533" rIns="109066" bIns="54533" numCol="1" anchor="t" anchorCtr="0" compatLnSpc="1">
            <a:prstTxWarp prst="textNoShape">
              <a:avLst/>
            </a:prstTxWarp>
          </a:bodyPr>
          <a:lstStyle>
            <a:lvl1pPr algn="r" defTabSz="1090845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CH" dirty="0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947" y="4421823"/>
            <a:ext cx="5149209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066" tIns="54533" rIns="109066" bIns="54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43876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066" tIns="54533" rIns="109066" bIns="54533" numCol="1" anchor="b" anchorCtr="0" compatLnSpc="1">
            <a:prstTxWarp prst="textNoShape">
              <a:avLst/>
            </a:prstTxWarp>
          </a:bodyPr>
          <a:lstStyle>
            <a:lvl1pPr defTabSz="1090845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CH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225" y="8843645"/>
            <a:ext cx="304387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066" tIns="54533" rIns="109066" bIns="54533" numCol="1" anchor="b" anchorCtr="0" compatLnSpc="1">
            <a:prstTxWarp prst="textNoShape">
              <a:avLst/>
            </a:prstTxWarp>
          </a:bodyPr>
          <a:lstStyle>
            <a:lvl1pPr algn="r" defTabSz="1090845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8892BF-6FCA-4B26-BEB1-43CE7988521B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  <p:extLst>
      <p:ext uri="{BB962C8B-B14F-4D97-AF65-F5344CB8AC3E}">
        <p14:creationId xmlns="" xmlns:p14="http://schemas.microsoft.com/office/powerpoint/2010/main" val="705729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15B56C-EB2A-4221-8566-4C73D54599BE}" type="slidenum">
              <a:rPr lang="fr-CH" smtClean="0"/>
              <a:pPr/>
              <a:t>1</a:t>
            </a:fld>
            <a:endParaRPr lang="fr-CH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CH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10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8892BF-6FCA-4B26-BEB1-43CE7988521B}" type="slidenum">
              <a:rPr lang="fr-CH" smtClean="0"/>
              <a:pPr>
                <a:defRPr/>
              </a:pPr>
              <a:t>11</a:t>
            </a:fld>
            <a:endParaRPr lang="fr-CH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12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13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14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15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16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17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18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19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2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20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8978F3-6FBE-4B77-A9D5-37FBC928B4F1}" type="slidenum">
              <a:rPr lang="fr-CH" smtClean="0"/>
              <a:pPr/>
              <a:t>21</a:t>
            </a:fld>
            <a:endParaRPr lang="fr-CH" dirty="0" smtClean="0"/>
          </a:p>
        </p:txBody>
      </p:sp>
      <p:sp>
        <p:nvSpPr>
          <p:cNvPr id="593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8978F3-6FBE-4B77-A9D5-37FBC928B4F1}" type="slidenum">
              <a:rPr lang="fr-CH" smtClean="0"/>
              <a:pPr/>
              <a:t>22</a:t>
            </a:fld>
            <a:endParaRPr lang="fr-CH" dirty="0" smtClean="0"/>
          </a:p>
        </p:txBody>
      </p:sp>
      <p:sp>
        <p:nvSpPr>
          <p:cNvPr id="593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23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0EFA4-74E2-4F12-AD7A-5F5C0C2A6541}" type="slidenum">
              <a:rPr lang="fr-CH" smtClean="0"/>
              <a:pPr/>
              <a:t>24</a:t>
            </a:fld>
            <a:endParaRPr lang="fr-CH" dirty="0" smtClean="0"/>
          </a:p>
        </p:txBody>
      </p:sp>
      <p:sp>
        <p:nvSpPr>
          <p:cNvPr id="614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AC5D35-8EE1-44E9-8255-BAD076D9F9A0}" type="slidenum">
              <a:rPr lang="fr-CH" smtClean="0"/>
              <a:pPr/>
              <a:t>25</a:t>
            </a:fld>
            <a:endParaRPr lang="fr-CH" dirty="0" smtClean="0"/>
          </a:p>
        </p:txBody>
      </p:sp>
      <p:sp>
        <p:nvSpPr>
          <p:cNvPr id="624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0EFA4-74E2-4F12-AD7A-5F5C0C2A6541}" type="slidenum">
              <a:rPr lang="fr-CH" smtClean="0"/>
              <a:pPr/>
              <a:t>26</a:t>
            </a:fld>
            <a:endParaRPr lang="fr-CH" dirty="0" smtClean="0"/>
          </a:p>
        </p:txBody>
      </p:sp>
      <p:sp>
        <p:nvSpPr>
          <p:cNvPr id="614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E5650-C782-4E76-9519-A844FC083022}" type="slidenum">
              <a:rPr lang="fr-CH" smtClean="0"/>
              <a:pPr/>
              <a:t>27</a:t>
            </a:fld>
            <a:endParaRPr lang="fr-CH" dirty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9EAA05-7C22-4490-9F23-3ECB9E0C55BB}" type="slidenum">
              <a:rPr lang="fr-CH" smtClean="0"/>
              <a:pPr/>
              <a:t>28</a:t>
            </a:fld>
            <a:endParaRPr lang="fr-CH" dirty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9EAA05-7C22-4490-9F23-3ECB9E0C55BB}" type="slidenum">
              <a:rPr lang="fr-CH" smtClean="0"/>
              <a:pPr/>
              <a:t>29</a:t>
            </a:fld>
            <a:endParaRPr lang="fr-CH" dirty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3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384DF6-3C23-4262-8ED7-DD5E82A1ABAF}" type="slidenum">
              <a:rPr lang="fr-CH" smtClean="0"/>
              <a:pPr/>
              <a:t>34</a:t>
            </a:fld>
            <a:endParaRPr lang="fr-CH" dirty="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32FFB-4BA5-49CB-A4C3-00BFB7AA4B45}" type="slidenum">
              <a:rPr lang="fr-CH" smtClean="0"/>
              <a:pPr/>
              <a:t>35</a:t>
            </a:fld>
            <a:endParaRPr lang="fr-CH" dirty="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16300-C348-47C6-A32E-21B84FCA1C96}" type="slidenum">
              <a:rPr lang="fr-CH" smtClean="0"/>
              <a:pPr/>
              <a:t>36</a:t>
            </a:fld>
            <a:endParaRPr lang="fr-CH" dirty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397F2B-B9B4-469C-B1B7-9929F0A87029}" type="slidenum">
              <a:rPr lang="fr-CH" smtClean="0"/>
              <a:pPr/>
              <a:t>37</a:t>
            </a:fld>
            <a:endParaRPr lang="fr-CH" dirty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065C1-D2AC-49C7-8276-1B0EC16AA551}" type="slidenum">
              <a:rPr lang="fr-CH" smtClean="0"/>
              <a:pPr/>
              <a:t>38</a:t>
            </a:fld>
            <a:endParaRPr lang="fr-CH" dirty="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D01EB-BB99-48D1-B3D2-48E32914B509}" type="slidenum">
              <a:rPr lang="fr-CH" smtClean="0"/>
              <a:pPr/>
              <a:t>39</a:t>
            </a:fld>
            <a:endParaRPr lang="fr-CH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A74777-8059-4A0B-B038-27B6CA6F326A}" type="slidenum">
              <a:rPr lang="fr-CH" smtClean="0"/>
              <a:pPr/>
              <a:t>40</a:t>
            </a:fld>
            <a:endParaRPr lang="fr-CH" dirty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2C69A9-414C-4311-9850-269164983D57}" type="slidenum">
              <a:rPr lang="fr-CH" smtClean="0"/>
              <a:pPr/>
              <a:t>41</a:t>
            </a:fld>
            <a:endParaRPr lang="fr-CH" dirty="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DF73E-19E7-4954-A3A5-56FCD670AA9A}" type="slidenum">
              <a:rPr lang="fr-CH" smtClean="0"/>
              <a:pPr/>
              <a:t>42</a:t>
            </a:fld>
            <a:endParaRPr lang="fr-CH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F8AD40-9BB4-497A-9061-196D4B905836}" type="slidenum">
              <a:rPr lang="fr-CH" smtClean="0"/>
              <a:pPr/>
              <a:t>43</a:t>
            </a:fld>
            <a:endParaRPr lang="fr-CH" dirty="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4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51286A-8AE2-4C20-8557-FD77521B97E9}" type="slidenum">
              <a:rPr lang="fr-CH" smtClean="0"/>
              <a:pPr/>
              <a:t>44</a:t>
            </a:fld>
            <a:endParaRPr lang="fr-CH" dirty="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814221-5883-44D2-A5C8-38AA504BA9C8}" type="slidenum">
              <a:rPr lang="fr-CH" smtClean="0"/>
              <a:pPr/>
              <a:t>45</a:t>
            </a:fld>
            <a:endParaRPr lang="fr-CH" dirty="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9CD282-2D00-4FB9-87F7-C53957A7E061}" type="slidenum">
              <a:rPr lang="fr-CH" smtClean="0"/>
              <a:pPr/>
              <a:t>46</a:t>
            </a:fld>
            <a:endParaRPr lang="fr-CH" dirty="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A145E0-B173-471D-A854-6423A95A163A}" type="slidenum">
              <a:rPr lang="fr-CH" smtClean="0"/>
              <a:pPr/>
              <a:t>47</a:t>
            </a:fld>
            <a:endParaRPr lang="fr-CH" dirty="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5FDFB-BD1C-4902-AECE-6EE7AC9B058B}" type="slidenum">
              <a:rPr lang="fr-CH" smtClean="0"/>
              <a:pPr/>
              <a:t>48</a:t>
            </a:fld>
            <a:endParaRPr lang="fr-CH" dirty="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1230F-4F80-433C-B863-9A035796ED8F}" type="slidenum">
              <a:rPr lang="fr-CH" smtClean="0"/>
              <a:pPr/>
              <a:t>49</a:t>
            </a:fld>
            <a:endParaRPr lang="fr-CH" dirty="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A2459B-7A0D-4C3A-9789-2C116A74E6FC}" type="slidenum">
              <a:rPr lang="fr-CH" smtClean="0"/>
              <a:pPr/>
              <a:t>50</a:t>
            </a:fld>
            <a:endParaRPr lang="fr-CH" dirty="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B14467-B43C-419B-9F36-7F7E7B670696}" type="slidenum">
              <a:rPr lang="fr-CH" smtClean="0"/>
              <a:pPr/>
              <a:t>51</a:t>
            </a:fld>
            <a:endParaRPr lang="fr-CH" dirty="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78BCED-FA46-42D5-867E-A32465A88398}" type="slidenum">
              <a:rPr lang="fr-CH" smtClean="0"/>
              <a:pPr/>
              <a:t>52</a:t>
            </a:fld>
            <a:endParaRPr lang="fr-CH" dirty="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10AB60-542A-48B6-B2D3-35540AF256F9}" type="slidenum">
              <a:rPr lang="fr-CH" smtClean="0"/>
              <a:pPr/>
              <a:t>53</a:t>
            </a:fld>
            <a:endParaRPr lang="fr-CH" dirty="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5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A6892C-0345-412D-9E5D-10BEBBBA0C0C}" type="slidenum">
              <a:rPr lang="fr-CH" smtClean="0"/>
              <a:pPr/>
              <a:t>54</a:t>
            </a:fld>
            <a:endParaRPr lang="fr-CH" dirty="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FAB5C4-3994-4125-AFA3-D5008F634215}" type="slidenum">
              <a:rPr lang="fr-CH" smtClean="0"/>
              <a:pPr/>
              <a:t>55</a:t>
            </a:fld>
            <a:endParaRPr lang="fr-CH" dirty="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3975A6-F7A5-4FC6-85A0-DE6F65411528}" type="slidenum">
              <a:rPr lang="fr-CH" smtClean="0"/>
              <a:pPr/>
              <a:t>56</a:t>
            </a:fld>
            <a:endParaRPr lang="fr-CH" dirty="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9DB52-868D-4BAC-A579-1805FE8B0FAA}" type="slidenum">
              <a:rPr lang="fr-CH" smtClean="0"/>
              <a:pPr/>
              <a:t>57</a:t>
            </a:fld>
            <a:endParaRPr lang="fr-CH" dirty="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734D36-D687-4DB8-8C17-ACCC03232851}" type="slidenum">
              <a:rPr lang="fr-CH" smtClean="0"/>
              <a:pPr/>
              <a:t>58</a:t>
            </a:fld>
            <a:endParaRPr lang="fr-CH" dirty="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E117D-A9E9-4585-AE46-406CE33AAF07}" type="slidenum">
              <a:rPr lang="fr-CH" smtClean="0"/>
              <a:pPr/>
              <a:t>59</a:t>
            </a:fld>
            <a:endParaRPr lang="fr-CH" dirty="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6383B-9B5F-45EE-9347-FA4A4A3C880B}" type="slidenum">
              <a:rPr lang="fr-CH" smtClean="0"/>
              <a:pPr/>
              <a:t>60</a:t>
            </a:fld>
            <a:endParaRPr lang="fr-CH" dirty="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55005-C357-4065-8D2A-7506CD31F201}" type="slidenum">
              <a:rPr lang="fr-CH" smtClean="0"/>
              <a:pPr/>
              <a:t>61</a:t>
            </a:fld>
            <a:endParaRPr lang="fr-CH" dirty="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1A442-5319-4552-BFE5-B51C655E9A0C}" type="slidenum">
              <a:rPr lang="fr-CH" smtClean="0"/>
              <a:pPr/>
              <a:t>62</a:t>
            </a:fld>
            <a:endParaRPr lang="fr-CH" dirty="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15B56C-EB2A-4221-8566-4C73D54599BE}" type="slidenum">
              <a:rPr lang="fr-CH" smtClean="0"/>
              <a:pPr/>
              <a:t>63</a:t>
            </a:fld>
            <a:endParaRPr lang="fr-CH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CH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6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200033-59D0-430E-B2AD-0C51AE024564}" type="slidenum">
              <a:rPr lang="fr-CH" smtClean="0"/>
              <a:pPr/>
              <a:t>64</a:t>
            </a:fld>
            <a:endParaRPr lang="fr-CH" dirty="0" smtClean="0"/>
          </a:p>
        </p:txBody>
      </p:sp>
      <p:sp>
        <p:nvSpPr>
          <p:cNvPr id="573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65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8978F3-6FBE-4B77-A9D5-37FBC928B4F1}" type="slidenum">
              <a:rPr lang="fr-CH" smtClean="0"/>
              <a:pPr/>
              <a:t>67</a:t>
            </a:fld>
            <a:endParaRPr lang="fr-CH" dirty="0" smtClean="0"/>
          </a:p>
        </p:txBody>
      </p:sp>
      <p:sp>
        <p:nvSpPr>
          <p:cNvPr id="593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0EFA4-74E2-4F12-AD7A-5F5C0C2A6541}" type="slidenum">
              <a:rPr lang="fr-CH" smtClean="0"/>
              <a:pPr/>
              <a:t>68</a:t>
            </a:fld>
            <a:endParaRPr lang="fr-CH" dirty="0" smtClean="0"/>
          </a:p>
        </p:txBody>
      </p:sp>
      <p:sp>
        <p:nvSpPr>
          <p:cNvPr id="614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815A2-5BCD-48C8-A956-0621C2AAC669}" type="slidenum">
              <a:rPr lang="fr-CH" smtClean="0"/>
              <a:pPr/>
              <a:t>7</a:t>
            </a:fld>
            <a:endParaRPr lang="fr-CH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8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05A09-A16D-4158-A9DC-55B7ED1FD599}" type="slidenum">
              <a:rPr lang="fr-CH" smtClean="0"/>
              <a:pPr/>
              <a:t>9</a:t>
            </a:fld>
            <a:endParaRPr lang="fr-CH" dirty="0" smtClean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28219-9658-4A39-B6ED-4D5DCCF5EB63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63594-9FA9-4E4D-83B2-A3C8BC153A6B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17022-1BCB-4B7E-A444-BCA26A1D6DB2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23BA8-6AC9-4E65-87F5-1F2C25FC6AB8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F24D0-5FC7-44A0-BD8A-2B88DCB2C82B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962FD-B8F2-463D-B4FA-154D3E9E0180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A1D00-06D2-48CD-8331-A93330C3B99C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B8EE5-DDB7-4D0F-884C-53F086BDB43F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154CB-F320-400B-B2F8-BFDD15C61D27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54B64-4541-46A5-8687-59B7FE2099C9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7D31C-8D8F-4566-8011-A778C6C43AB3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EF0EC-6B06-4F30-9B75-0EE9009B8F1B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3E921-DFC3-4BBB-93C7-5A2015C72A1E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4818B-0EC0-4D5F-B137-018D29AD94C0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CH" dirty="0"/>
              <a:t>Service d'information sur les professions et métiers réglementés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A42078-0CBD-41DE-962B-8DB524F74CF2}" type="slidenum">
              <a:rPr lang="fr-CH"/>
              <a:pPr>
                <a:defRPr/>
              </a:pPr>
              <a:t>‹N°›</a:t>
            </a:fld>
            <a:endParaRPr lang="fr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696200" cy="1676400"/>
          </a:xfrm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Atelier Afrique francophone </a:t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Authenticité des documents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590800"/>
            <a:ext cx="8534400" cy="3200400"/>
          </a:xfrm>
        </p:spPr>
        <p:txBody>
          <a:bodyPr/>
          <a:lstStyle/>
          <a:p>
            <a:pPr algn="ctr">
              <a:buFontTx/>
              <a:buNone/>
            </a:pPr>
            <a:endParaRPr lang="fr-CA" sz="2000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fr-CA" sz="2000" b="1" dirty="0" smtClean="0">
                <a:solidFill>
                  <a:schemeClr val="bg1"/>
                </a:solidFill>
              </a:rPr>
              <a:t>Michel Bédard</a:t>
            </a:r>
          </a:p>
          <a:p>
            <a:pPr algn="ctr">
              <a:buFontTx/>
              <a:buNone/>
            </a:pPr>
            <a:endParaRPr lang="fr-CA" sz="1100" b="1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fr-CA" sz="2000" b="1" dirty="0" smtClean="0">
                <a:solidFill>
                  <a:schemeClr val="bg1"/>
                </a:solidFill>
              </a:rPr>
              <a:t>Direction de l’authentification, de l’Évaluation professionnelle et de la révision administrative </a:t>
            </a:r>
          </a:p>
          <a:p>
            <a:pPr algn="ctr">
              <a:buFontTx/>
              <a:buNone/>
            </a:pPr>
            <a:endParaRPr lang="fr-CA" sz="1100" b="1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fr-CA" sz="2000" b="1" dirty="0" smtClean="0">
                <a:solidFill>
                  <a:schemeClr val="bg1"/>
                </a:solidFill>
              </a:rPr>
              <a:t>Ministère de l’Immigration et des Communautés culturelles</a:t>
            </a:r>
          </a:p>
          <a:p>
            <a:pPr algn="ctr">
              <a:buFontTx/>
              <a:buNone/>
            </a:pPr>
            <a:endParaRPr lang="fr-CA" sz="2000" b="1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fr-CA" b="1" dirty="0" smtClean="0">
                <a:solidFill>
                  <a:schemeClr val="bg1"/>
                </a:solidFill>
              </a:rPr>
              <a:t>6 </a:t>
            </a:r>
            <a:r>
              <a:rPr lang="fr-CA" dirty="0" smtClean="0">
                <a:solidFill>
                  <a:schemeClr val="bg1"/>
                </a:solidFill>
              </a:rPr>
              <a:t>novembre 2013</a:t>
            </a:r>
            <a:endParaRPr lang="fr-CA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La lithographie (offset)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848600" cy="4267200"/>
          </a:xfrm>
        </p:spPr>
        <p:txBody>
          <a:bodyPr/>
          <a:lstStyle/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</p:txBody>
      </p:sp>
      <p:pic>
        <p:nvPicPr>
          <p:cNvPr id="9" name="Picture 1031" descr="F:\Roberto\diplome soviétique litho 16x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3116"/>
            <a:ext cx="4374961" cy="35004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1032" descr="F:\Roberto\litho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3116"/>
            <a:ext cx="4374961" cy="35004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143000"/>
            <a:ext cx="3838575" cy="30099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352800"/>
            <a:ext cx="3867150" cy="2171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819400" y="269875"/>
            <a:ext cx="3228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/>
                </a:solidFill>
                <a:latin typeface="+mj-lt"/>
              </a:rPr>
              <a:t>Quadrichromie</a:t>
            </a:r>
            <a:endParaRPr lang="fr-CH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4876800" y="1066800"/>
            <a:ext cx="4267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</a:rPr>
              <a:t>La quadrichromie est un procédé permettant de reproduire un large spectre à partir des trois teintes auxquelles on ajoute le noir. </a:t>
            </a:r>
            <a:endParaRPr lang="fr-CH" sz="2400" b="1" u="sng" dirty="0">
              <a:solidFill>
                <a:schemeClr val="bg1"/>
              </a:solidFill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85800" y="4191000"/>
            <a:ext cx="3810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2400" b="1" dirty="0">
                <a:solidFill>
                  <a:schemeClr val="bg1"/>
                </a:solidFill>
              </a:rPr>
              <a:t>La reproduction numérique à l’aide de techniques d’impression au jet d’encre et au laser (toner) fait uniquement appel à la quadrichromie</a:t>
            </a:r>
            <a:endParaRPr lang="fr-C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Le laser (toner)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848600" cy="4267200"/>
          </a:xfrm>
        </p:spPr>
        <p:txBody>
          <a:bodyPr/>
          <a:lstStyle/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</p:txBody>
      </p:sp>
      <p:pic>
        <p:nvPicPr>
          <p:cNvPr id="9" name="Picture 1031" descr="F:\Roberto\diplome soviétique litho 16x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3116"/>
            <a:ext cx="4374961" cy="35004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1032" descr="F:\Roberto\litho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3116"/>
            <a:ext cx="4374961" cy="35004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1036" descr="F:\Roberto\diplome soviétique laser 16x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2071678"/>
            <a:ext cx="4464247" cy="3571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1035" descr="F:\Roberto\toner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8348" y="2071678"/>
            <a:ext cx="4464246" cy="3571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Le laser (rosettes)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848600" cy="4267200"/>
          </a:xfrm>
        </p:spPr>
        <p:txBody>
          <a:bodyPr/>
          <a:lstStyle/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</p:txBody>
      </p:sp>
      <p:pic>
        <p:nvPicPr>
          <p:cNvPr id="8" name="Picture 12" descr="F:\Roberto\diplome soviétique jet 16x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09800"/>
            <a:ext cx="4464244" cy="3571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13" descr="F:\Roberto\diplome soviétique jet 16x 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8594" y="2209800"/>
            <a:ext cx="4435406" cy="354882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Le jet d’encre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848600" cy="4267200"/>
          </a:xfrm>
        </p:spPr>
        <p:txBody>
          <a:bodyPr/>
          <a:lstStyle/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</p:txBody>
      </p:sp>
      <p:pic>
        <p:nvPicPr>
          <p:cNvPr id="12" name="Picture 1054" descr="F:\Roberto\QA24619.bmp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" y="2057400"/>
            <a:ext cx="4464874" cy="3571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Picture 1053" descr="F:\Roberto\Shikunova.bmp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2057400"/>
            <a:ext cx="4357654" cy="36003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2192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La taille douce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848600" cy="4267200"/>
          </a:xfrm>
        </p:spPr>
        <p:txBody>
          <a:bodyPr/>
          <a:lstStyle/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</p:txBody>
      </p:sp>
      <p:pic>
        <p:nvPicPr>
          <p:cNvPr id="6" name="Picture 1036" descr="F:\Roberto\passeport_taille-douc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733800"/>
            <a:ext cx="6515100" cy="28765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600200"/>
            <a:ext cx="54768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Éléments de sécurité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848600" cy="32766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Le nombre de caractéristiques de sécurité présents sur un document est représentatif de son importance :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Du papier monnaie au relevé de notes d’un établissement d’enseignement primaire ou secondaire</a:t>
            </a:r>
          </a:p>
          <a:p>
            <a:endParaRPr lang="fr-CA" dirty="0" smtClean="0">
              <a:solidFill>
                <a:schemeClr val="bg1"/>
              </a:solidFill>
            </a:endParaRPr>
          </a:p>
          <a:p>
            <a:endParaRPr lang="fr-CA" dirty="0" smtClean="0">
              <a:solidFill>
                <a:schemeClr val="bg1"/>
              </a:solidFill>
            </a:endParaRP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Sceaux secs et humides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848600" cy="3276600"/>
          </a:xfrm>
        </p:spPr>
        <p:txBody>
          <a:bodyPr/>
          <a:lstStyle/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  <a:p>
            <a:endParaRPr lang="fr-CA" dirty="0" smtClean="0">
              <a:solidFill>
                <a:schemeClr val="bg1"/>
              </a:solidFill>
            </a:endParaRP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  <p:pic>
        <p:nvPicPr>
          <p:cNvPr id="4" name="Picture 3" descr="zaire sceau s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362200"/>
            <a:ext cx="4495800" cy="34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362200"/>
            <a:ext cx="408479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Micro impression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848600" cy="3276600"/>
          </a:xfrm>
        </p:spPr>
        <p:txBody>
          <a:bodyPr/>
          <a:lstStyle/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  <a:p>
            <a:endParaRPr lang="fr-CA" dirty="0" smtClean="0">
              <a:solidFill>
                <a:schemeClr val="bg1"/>
              </a:solidFill>
            </a:endParaRP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14400"/>
            <a:ext cx="4343400" cy="335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914400"/>
            <a:ext cx="407294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267200"/>
            <a:ext cx="4152900" cy="225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267200"/>
            <a:ext cx="2876550" cy="223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llipse 16"/>
          <p:cNvSpPr/>
          <p:nvPr/>
        </p:nvSpPr>
        <p:spPr bwMode="auto">
          <a:xfrm>
            <a:off x="2362200" y="1066800"/>
            <a:ext cx="304800" cy="3810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1600200" y="1828800"/>
            <a:ext cx="304800" cy="3810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3200400" y="3276600"/>
            <a:ext cx="304800" cy="3810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1" name="Connecteur droit avec flèche 20"/>
          <p:cNvCxnSpPr>
            <a:stCxn id="19" idx="5"/>
          </p:cNvCxnSpPr>
          <p:nvPr/>
        </p:nvCxnSpPr>
        <p:spPr bwMode="auto">
          <a:xfrm rot="16200000" flipH="1">
            <a:off x="3683583" y="3378783"/>
            <a:ext cx="741596" cy="11876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Connecteur droit avec flèche 21"/>
          <p:cNvCxnSpPr/>
          <p:nvPr/>
        </p:nvCxnSpPr>
        <p:spPr bwMode="auto">
          <a:xfrm rot="5400000">
            <a:off x="381000" y="3429001"/>
            <a:ext cx="2743201" cy="152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Connecteur droit avec flèche 22"/>
          <p:cNvCxnSpPr/>
          <p:nvPr/>
        </p:nvCxnSpPr>
        <p:spPr bwMode="auto">
          <a:xfrm>
            <a:off x="2667000" y="1295401"/>
            <a:ext cx="2133602" cy="4571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2192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Filigranes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848600" cy="42672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Visible par transparence</a:t>
            </a:r>
          </a:p>
          <a:p>
            <a:endParaRPr lang="fr-CA" dirty="0" smtClean="0">
              <a:solidFill>
                <a:schemeClr val="bg1"/>
              </a:solidFill>
            </a:endParaRP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800"/>
            <a:ext cx="507097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5048" y="1828800"/>
            <a:ext cx="5358952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Un document est…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848600" cy="3276600"/>
          </a:xfrm>
        </p:spPr>
        <p:txBody>
          <a:bodyPr/>
          <a:lstStyle/>
          <a:p>
            <a:pPr>
              <a:buNone/>
            </a:pPr>
            <a:r>
              <a:rPr lang="fr-CA" sz="2800" dirty="0" smtClean="0">
                <a:solidFill>
                  <a:schemeClr val="bg1"/>
                </a:solidFill>
              </a:rPr>
              <a:t>… un support qui véhicule un message dans un contexte donné.</a:t>
            </a:r>
          </a:p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bg1"/>
                </a:solidFill>
              </a:rPr>
              <a:t>Ces quatre éléments doivent être examinés séparément   </a:t>
            </a: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Ultra-violet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848600" cy="4267200"/>
          </a:xfrm>
        </p:spPr>
        <p:txBody>
          <a:bodyPr/>
          <a:lstStyle/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8113" y="1295400"/>
            <a:ext cx="4775887" cy="296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48000"/>
            <a:ext cx="630822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85800"/>
            <a:ext cx="2865437" cy="233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Mentions fixes et variable des documents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40386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Mention fixes :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Sur papier ou support électronique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Exemple: formulaire non complété 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Mentions variables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Éléments ajoutés à un support fixe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Spécifiques à une situation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À la mai ou à la machine à écrire, impression au jet d’encre, au laser ou à points, etc.</a:t>
            </a: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Types de documents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40386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Documents d’état civil et d’immigration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Documents académiques (diplômes, attestations, notes, programmes, etc.) 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Originaux, copies certifiés conformes, documents reçus directement de l’établissement d’enseignement, etc.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Traductions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Documents manquants</a:t>
            </a: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Réception des documents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848600" cy="32766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Meilleures pratiques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Gestion des risques et ressources disponibles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Points de vérification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Chronologie de la constitution du dossier et origine des documents</a:t>
            </a:r>
          </a:p>
          <a:p>
            <a:endParaRPr lang="fr-CA" dirty="0" smtClean="0">
              <a:solidFill>
                <a:schemeClr val="bg1"/>
              </a:solidFill>
            </a:endParaRP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Différentes sortes </a:t>
            </a:r>
            <a:br>
              <a:rPr lang="fr-CA" dirty="0" smtClean="0">
                <a:solidFill>
                  <a:schemeClr val="bg1"/>
                </a:solidFill>
              </a:rPr>
            </a:br>
            <a:r>
              <a:rPr lang="fr-CA" dirty="0" smtClean="0">
                <a:solidFill>
                  <a:schemeClr val="bg1"/>
                </a:solidFill>
              </a:rPr>
              <a:t>de contrefaçons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39624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Falsification : original ou reproduction altéré (peut aussi être fait sur un support volé)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Contrefaçon : imitation d’un original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Document de fantaisie (émetteur ou titre fictif)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Obtention indue (acheté ou obtenu sur la base d’un document trompeur)</a:t>
            </a:r>
          </a:p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Cameroun bac cc orig (2)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50350" cy="7159625"/>
          </a:xfrm>
        </p:spPr>
      </p:pic>
      <p:sp>
        <p:nvSpPr>
          <p:cNvPr id="3" name="Ellipse 2"/>
          <p:cNvSpPr/>
          <p:nvPr/>
        </p:nvSpPr>
        <p:spPr bwMode="auto">
          <a:xfrm>
            <a:off x="3124200" y="3276600"/>
            <a:ext cx="3581400" cy="7620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Autres documents trompeurs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39624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Documents délivrés par un Diploma Mill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Obtenu contre paiement, sans pré requis ou  composantes académiques, d’un établissement dont la seul adresse est une boîte postale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Traductions inexactes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Déforme le message du document rédigé dans une autre langue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Peut être involontaire </a:t>
            </a:r>
          </a:p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Examen des originaux</a:t>
            </a:r>
            <a:endParaRPr lang="fr-CA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 smtClean="0">
              <a:solidFill>
                <a:schemeClr val="bg1"/>
              </a:solidFill>
            </a:endParaRPr>
          </a:p>
          <a:p>
            <a:r>
              <a:rPr lang="fr-CA" dirty="0" smtClean="0">
                <a:solidFill>
                  <a:schemeClr val="bg1"/>
                </a:solidFill>
              </a:rPr>
              <a:t>(caractéristiques physiques)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Format et qualité du papier </a:t>
            </a:r>
            <a:endParaRPr lang="fr-CA" dirty="0" smtClean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0"/>
            <a:ext cx="7772400" cy="2667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Format lettre vs A4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Cas particulier des imprimantes matricielles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Relevés de notes sur papier de qualité inférieure</a:t>
            </a:r>
            <a:endParaRPr lang="fr-C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Numérisation</a:t>
            </a:r>
            <a:endParaRPr lang="fr-CA" dirty="0" smtClean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7772400" cy="2667000"/>
          </a:xfrm>
        </p:spPr>
        <p:txBody>
          <a:bodyPr/>
          <a:lstStyle/>
          <a:p>
            <a:r>
              <a:rPr lang="fr-CH" dirty="0" smtClean="0">
                <a:solidFill>
                  <a:schemeClr val="bg1"/>
                </a:solidFill>
              </a:rPr>
              <a:t>Images et textes formés d’une multitude de petits points ou de grains de poudre visibles autour du motif</a:t>
            </a:r>
          </a:p>
          <a:p>
            <a:r>
              <a:rPr lang="fr-CH" dirty="0" smtClean="0">
                <a:solidFill>
                  <a:schemeClr val="bg1"/>
                </a:solidFill>
              </a:rPr>
              <a:t>Contour des lettres peu défini, particulièrement dans les courbes, </a:t>
            </a:r>
            <a:r>
              <a:rPr lang="fr-CA" dirty="0" smtClean="0">
                <a:solidFill>
                  <a:schemeClr val="bg1"/>
                </a:solidFill>
              </a:rPr>
              <a:t>présence de paliers ou “escaliers” </a:t>
            </a:r>
            <a:endParaRPr lang="fr-CH" dirty="0" smtClean="0">
              <a:solidFill>
                <a:schemeClr val="bg1"/>
              </a:solidFill>
            </a:endParaRPr>
          </a:p>
          <a:p>
            <a:r>
              <a:rPr lang="fr-CH" dirty="0" smtClean="0">
                <a:solidFill>
                  <a:schemeClr val="bg1"/>
                </a:solidFill>
              </a:rPr>
              <a:t>Absence de lignes pleines et de tons continus</a:t>
            </a:r>
          </a:p>
          <a:p>
            <a:r>
              <a:rPr lang="fr-CH" dirty="0" smtClean="0">
                <a:solidFill>
                  <a:schemeClr val="bg1"/>
                </a:solidFill>
              </a:rPr>
              <a:t>Parfois les images superposées ne sont pas transparentes</a:t>
            </a:r>
          </a:p>
          <a:p>
            <a:pPr>
              <a:buNone/>
            </a:pPr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Le support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848600" cy="3276600"/>
          </a:xfrm>
        </p:spPr>
        <p:txBody>
          <a:bodyPr/>
          <a:lstStyle/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r>
              <a:rPr lang="fr-CA" sz="2800" dirty="0" smtClean="0">
                <a:solidFill>
                  <a:schemeClr val="bg1"/>
                </a:solidFill>
              </a:rPr>
              <a:t>Le support est la plate-forme matérielle du document</a:t>
            </a:r>
          </a:p>
          <a:p>
            <a:r>
              <a:rPr lang="fr-CA" sz="2800" dirty="0" smtClean="0">
                <a:solidFill>
                  <a:schemeClr val="bg1"/>
                </a:solidFill>
              </a:rPr>
              <a:t>Il est constitué de différents matériaux : papier, métal, polymère, ou une combinaison  de ceux-ci</a:t>
            </a: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62400" y="1981200"/>
            <a:ext cx="4495800" cy="990600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1"/>
            <a:ext cx="8169622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7400" y="2514600"/>
            <a:ext cx="5029200" cy="5334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62200" y="3124200"/>
            <a:ext cx="3690257" cy="533400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5" name="Picture 2" descr="C:\WINDOWS\Bureau\Signature_numérique.JPG"/>
          <p:cNvPicPr>
            <a:picLocks noChangeAspect="1" noChangeArrowheads="1"/>
          </p:cNvPicPr>
          <p:nvPr/>
        </p:nvPicPr>
        <p:blipFill>
          <a:blip r:embed="rId2">
            <a:lum bright="36000"/>
          </a:blip>
          <a:srcRect/>
          <a:stretch>
            <a:fillRect/>
          </a:stretch>
        </p:blipFill>
        <p:spPr bwMode="auto">
          <a:xfrm>
            <a:off x="762000" y="533400"/>
            <a:ext cx="6934200" cy="3127833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6" descr="laser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1" y="3706700"/>
            <a:ext cx="4114800" cy="3151299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7400" y="2514600"/>
            <a:ext cx="5029200" cy="5334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62200" y="3124200"/>
            <a:ext cx="3690257" cy="533400"/>
          </a:xfrm>
        </p:spPr>
        <p:txBody>
          <a:bodyPr/>
          <a:lstStyle/>
          <a:p>
            <a:endParaRPr lang="fr-CA" dirty="0"/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57200" y="838200"/>
            <a:ext cx="7759700" cy="4930775"/>
            <a:chOff x="392" y="736"/>
            <a:chExt cx="4888" cy="3106"/>
          </a:xfrm>
        </p:grpSpPr>
        <p:pic>
          <p:nvPicPr>
            <p:cNvPr id="8" name="Picture 2" descr="1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2" y="736"/>
              <a:ext cx="2304" cy="1466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9" name="Picture 3" descr="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6" y="1296"/>
              <a:ext cx="3984" cy="254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7400" y="2514600"/>
            <a:ext cx="5029200" cy="5334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62200" y="3124200"/>
            <a:ext cx="3690257" cy="533400"/>
          </a:xfrm>
        </p:spPr>
        <p:txBody>
          <a:bodyPr/>
          <a:lstStyle/>
          <a:p>
            <a:endParaRPr lang="fr-CA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38200" y="1219200"/>
          <a:ext cx="7462837" cy="4419600"/>
        </p:xfrm>
        <a:graphic>
          <a:graphicData uri="http://schemas.openxmlformats.org/presentationml/2006/ole">
            <p:oleObj spid="_x0000_s8196" name="Image Photo Editor" r:id="rId3" imgW="6695238" imgH="3780952" progId="MSPhotoEd.3">
              <p:embed/>
            </p:oleObj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Altérations visibles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Correcteur liquide (papier épaissi)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Grattage (papier aminci)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Corrections / différentes encres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Effacement par procédés chimiques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Lignes ou motif de fond endommagés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Typographies incompatibles et espacements irréguliers</a:t>
            </a:r>
            <a:endParaRPr lang="fr-CA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33" descr="gratté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558800"/>
            <a:ext cx="3733800" cy="2339975"/>
          </a:xfrm>
        </p:spPr>
      </p:pic>
      <p:pic>
        <p:nvPicPr>
          <p:cNvPr id="15363" name="Picture 1034" descr="gratté tran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800600" y="608013"/>
            <a:ext cx="3886200" cy="2266950"/>
          </a:xfrm>
        </p:spPr>
      </p:pic>
      <p:pic>
        <p:nvPicPr>
          <p:cNvPr id="15364" name="Picture 1035" descr="gratté latéra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533400" y="3205163"/>
            <a:ext cx="3886200" cy="2414587"/>
          </a:xfrm>
        </p:spPr>
      </p:pic>
      <p:pic>
        <p:nvPicPr>
          <p:cNvPr id="15365" name="Picture 1036" descr="gratté encre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4724400" y="3241675"/>
            <a:ext cx="3962400" cy="238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31" descr="algérie liquid paper 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577850"/>
            <a:ext cx="4267200" cy="2619375"/>
          </a:xfrm>
        </p:spPr>
      </p:pic>
      <p:pic>
        <p:nvPicPr>
          <p:cNvPr id="16387" name="Picture 1034" descr="algirie liquid paper agrandi 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953000" y="598488"/>
            <a:ext cx="3505200" cy="2543175"/>
          </a:xfrm>
        </p:spPr>
      </p:pic>
      <p:pic>
        <p:nvPicPr>
          <p:cNvPr id="16388" name="Picture 1035" descr="algirie liquid paper trans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381000" y="3429000"/>
            <a:ext cx="4210050" cy="2459038"/>
          </a:xfrm>
        </p:spPr>
      </p:pic>
      <p:pic>
        <p:nvPicPr>
          <p:cNvPr id="16389" name="Picture 1036" descr="algérie liquid paper altéré seulement 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4876800" y="3505200"/>
            <a:ext cx="3886200" cy="2365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27 lignes fines altérées zai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11200" y="954088"/>
            <a:ext cx="7721600" cy="4797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 17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828800" y="228600"/>
            <a:ext cx="6115050" cy="6318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Examen détaillé des documents et de leurs informations</a:t>
            </a:r>
            <a:endParaRPr lang="fr-CA" dirty="0" smtClean="0">
              <a:solidFill>
                <a:schemeClr val="accent1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(L’ensemble des pièces présentées est-il cohérent?)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Le véhicule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848600" cy="3276600"/>
          </a:xfrm>
        </p:spPr>
        <p:txBody>
          <a:bodyPr/>
          <a:lstStyle/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r>
              <a:rPr lang="fr-CA" sz="2800" dirty="0" smtClean="0">
                <a:solidFill>
                  <a:schemeClr val="bg1"/>
                </a:solidFill>
              </a:rPr>
              <a:t>Le véhicule sert à actualiser le ou les messages</a:t>
            </a:r>
          </a:p>
          <a:p>
            <a:r>
              <a:rPr lang="fr-CA" sz="2800" dirty="0" smtClean="0">
                <a:solidFill>
                  <a:schemeClr val="bg1"/>
                </a:solidFill>
              </a:rPr>
              <a:t>Il est constitué de d’encre ou de vernis, et des techniques pour inscrire le message sur le support</a:t>
            </a: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Sceaux et signatures</a:t>
            </a:r>
            <a:endParaRPr lang="fr-CA" dirty="0" smtClean="0">
              <a:solidFill>
                <a:schemeClr val="accent1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0"/>
            <a:ext cx="7772400" cy="2667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Dessinés à la main ou imités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Réalisés à l’aide d’un « kit » 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Identiques sur plusieurs documents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2" descr="c 31 2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0"/>
            <a:ext cx="4486275" cy="6248400"/>
          </a:xfrm>
          <a:noFill/>
        </p:spPr>
      </p:pic>
      <p:pic>
        <p:nvPicPr>
          <p:cNvPr id="32771" name="Picture 14" descr="31 1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85800" y="228600"/>
            <a:ext cx="3581400" cy="3054350"/>
          </a:xfrm>
          <a:noFill/>
        </p:spPr>
      </p:pic>
      <p:pic>
        <p:nvPicPr>
          <p:cNvPr id="32772" name="Picture 16" descr="31 1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762000" y="3581400"/>
            <a:ext cx="3778250" cy="29257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ombo sceau signature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995488" y="0"/>
            <a:ext cx="5268912" cy="6858000"/>
          </a:xfrm>
        </p:spPr>
      </p:pic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2590800" y="5486400"/>
            <a:ext cx="1295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2133600" y="609600"/>
            <a:ext cx="609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2133600" y="29718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1981200" y="0"/>
            <a:ext cx="304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2133600" y="6324600"/>
            <a:ext cx="16764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Données biographiques</a:t>
            </a:r>
            <a:endParaRPr lang="fr-CA" dirty="0" smtClean="0">
              <a:solidFill>
                <a:schemeClr val="accent1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3429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L’âge du client au moment de l’obtention du diplôme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Chronologie anormale dans la scolarité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Écarts entre les formulaires et les documents soumis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Nouveaux documents ou études non déclarées</a:t>
            </a:r>
            <a:endParaRPr lang="fr-CA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ChangeArrowheads="1"/>
          </p:cNvSpPr>
          <p:nvPr/>
        </p:nvSpPr>
        <p:spPr bwMode="auto">
          <a:xfrm>
            <a:off x="2362200" y="2286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pic>
        <p:nvPicPr>
          <p:cNvPr id="35843" name="Picture 10" descr="WAEC 11 a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762000"/>
            <a:ext cx="4114800" cy="3079750"/>
          </a:xfrm>
        </p:spPr>
      </p:pic>
      <p:sp>
        <p:nvSpPr>
          <p:cNvPr id="35845" name="Rectangle 13"/>
          <p:cNvSpPr>
            <a:spLocks noChangeArrowheads="1"/>
          </p:cNvSpPr>
          <p:nvPr/>
        </p:nvSpPr>
        <p:spPr bwMode="auto">
          <a:xfrm flipV="1">
            <a:off x="2438400" y="16002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581400" cy="3352800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143000"/>
            <a:ext cx="46767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 bwMode="auto">
          <a:xfrm>
            <a:off x="6705600" y="2286000"/>
            <a:ext cx="990600" cy="4572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2209800" y="1828800"/>
            <a:ext cx="1676400" cy="4572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 descr="c 35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990600"/>
            <a:ext cx="4572000" cy="4232275"/>
          </a:xfrm>
          <a:noFill/>
        </p:spPr>
      </p:pic>
      <p:pic>
        <p:nvPicPr>
          <p:cNvPr id="36867" name="Picture 10" descr="c 35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46600" y="685800"/>
            <a:ext cx="4597400" cy="4724400"/>
          </a:xfrm>
          <a:noFill/>
        </p:spPr>
      </p:pic>
      <p:sp>
        <p:nvSpPr>
          <p:cNvPr id="36868" name="Rectangle 11"/>
          <p:cNvSpPr>
            <a:spLocks noChangeArrowheads="1"/>
          </p:cNvSpPr>
          <p:nvPr/>
        </p:nvSpPr>
        <p:spPr bwMode="auto">
          <a:xfrm>
            <a:off x="4495800" y="533400"/>
            <a:ext cx="4648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5" name="Ellipse 4"/>
          <p:cNvSpPr/>
          <p:nvPr/>
        </p:nvSpPr>
        <p:spPr bwMode="auto">
          <a:xfrm>
            <a:off x="6553200" y="3886200"/>
            <a:ext cx="1447800" cy="4572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2362200" y="3810000"/>
            <a:ext cx="762000" cy="4572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Anachronismes </a:t>
            </a:r>
            <a:br>
              <a:rPr lang="fr-CA" dirty="0" smtClean="0">
                <a:solidFill>
                  <a:schemeClr val="bg1"/>
                </a:solidFill>
              </a:rPr>
            </a:br>
            <a:r>
              <a:rPr lang="fr-CA" dirty="0" smtClean="0">
                <a:solidFill>
                  <a:schemeClr val="bg1"/>
                </a:solidFill>
              </a:rPr>
              <a:t>ou documents contradictoires</a:t>
            </a:r>
            <a:endParaRPr lang="fr-CA" dirty="0" smtClean="0">
              <a:solidFill>
                <a:schemeClr val="accent1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0"/>
            <a:ext cx="7772400" cy="2667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Diplôme délivré avant la fin du programme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Copie certifiée conforme avant que l’original n’ait été délivré</a:t>
            </a:r>
            <a:endParaRPr lang="fr-CA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8"/>
          <p:cNvSpPr>
            <a:spLocks noChangeArrowheads="1"/>
          </p:cNvSpPr>
          <p:nvPr/>
        </p:nvSpPr>
        <p:spPr bwMode="auto">
          <a:xfrm>
            <a:off x="7239000" y="3048000"/>
            <a:ext cx="1219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8915" name="Rectangle 9"/>
          <p:cNvSpPr>
            <a:spLocks noChangeArrowheads="1"/>
          </p:cNvSpPr>
          <p:nvPr/>
        </p:nvSpPr>
        <p:spPr bwMode="auto">
          <a:xfrm>
            <a:off x="6781800" y="3200400"/>
            <a:ext cx="7620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8916" name="Rectangle 11"/>
          <p:cNvSpPr>
            <a:spLocks noChangeArrowheads="1"/>
          </p:cNvSpPr>
          <p:nvPr/>
        </p:nvSpPr>
        <p:spPr bwMode="auto">
          <a:xfrm>
            <a:off x="2590800" y="3276600"/>
            <a:ext cx="304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8919" name="Rectangle 13"/>
          <p:cNvSpPr>
            <a:spLocks noChangeArrowheads="1"/>
          </p:cNvSpPr>
          <p:nvPr/>
        </p:nvSpPr>
        <p:spPr bwMode="auto">
          <a:xfrm>
            <a:off x="7010400" y="2667000"/>
            <a:ext cx="1752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8920" name="Rectangle 13"/>
          <p:cNvSpPr>
            <a:spLocks noChangeArrowheads="1"/>
          </p:cNvSpPr>
          <p:nvPr/>
        </p:nvSpPr>
        <p:spPr bwMode="auto">
          <a:xfrm>
            <a:off x="6477000" y="2209800"/>
            <a:ext cx="1828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8921" name="Rectangle 13"/>
          <p:cNvSpPr>
            <a:spLocks noChangeArrowheads="1"/>
          </p:cNvSpPr>
          <p:nvPr/>
        </p:nvSpPr>
        <p:spPr bwMode="auto">
          <a:xfrm>
            <a:off x="1828800" y="29718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8922" name="Rectangle 13"/>
          <p:cNvSpPr>
            <a:spLocks noChangeArrowheads="1"/>
          </p:cNvSpPr>
          <p:nvPr/>
        </p:nvSpPr>
        <p:spPr bwMode="auto">
          <a:xfrm>
            <a:off x="6781800" y="29718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8" y="490538"/>
            <a:ext cx="884872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2819400" y="609600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6019800" y="5638800"/>
            <a:ext cx="990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9940" name="Rectangle 8"/>
          <p:cNvSpPr>
            <a:spLocks noChangeArrowheads="1"/>
          </p:cNvSpPr>
          <p:nvPr/>
        </p:nvSpPr>
        <p:spPr bwMode="auto">
          <a:xfrm>
            <a:off x="4800600" y="3657600"/>
            <a:ext cx="6096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9941" name="Rectangle 9"/>
          <p:cNvSpPr>
            <a:spLocks noChangeArrowheads="1"/>
          </p:cNvSpPr>
          <p:nvPr/>
        </p:nvSpPr>
        <p:spPr bwMode="auto">
          <a:xfrm>
            <a:off x="3733800" y="32004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9942" name="Rectangle 10"/>
          <p:cNvSpPr>
            <a:spLocks noChangeArrowheads="1"/>
          </p:cNvSpPr>
          <p:nvPr/>
        </p:nvSpPr>
        <p:spPr bwMode="auto">
          <a:xfrm>
            <a:off x="3581400" y="3276600"/>
            <a:ext cx="1905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9944" name="Rectangle 13"/>
          <p:cNvSpPr>
            <a:spLocks noChangeArrowheads="1"/>
          </p:cNvSpPr>
          <p:nvPr/>
        </p:nvSpPr>
        <p:spPr bwMode="auto">
          <a:xfrm>
            <a:off x="4572000" y="1600200"/>
            <a:ext cx="1524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39945" name="Rectangle 13"/>
          <p:cNvSpPr>
            <a:spLocks noChangeArrowheads="1"/>
          </p:cNvSpPr>
          <p:nvPr/>
        </p:nvSpPr>
        <p:spPr bwMode="auto">
          <a:xfrm>
            <a:off x="5105400" y="6629400"/>
            <a:ext cx="1524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10" name="Espace réservé du contenu 9"/>
          <p:cNvSpPr>
            <a:spLocks noGrp="1"/>
          </p:cNvSpPr>
          <p:nvPr>
            <p:ph/>
          </p:nvPr>
        </p:nvSpPr>
        <p:spPr>
          <a:xfrm>
            <a:off x="3200400" y="2286000"/>
            <a:ext cx="2590800" cy="2819400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0"/>
            <a:ext cx="471487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Anachronismes institutionnels</a:t>
            </a:r>
            <a:r>
              <a:rPr lang="fr-CA" dirty="0" smtClean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0"/>
            <a:ext cx="7772400" cy="2667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Nom du pays, de l’université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Nom du programme, des officiels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Guerres, désordres civil, grèves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Adresse de courriel, nombre de chiffres du numéro de téléphone,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Le message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848600" cy="3276600"/>
          </a:xfrm>
        </p:spPr>
        <p:txBody>
          <a:bodyPr/>
          <a:lstStyle/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r>
              <a:rPr lang="fr-CA" sz="2800" dirty="0" smtClean="0">
                <a:solidFill>
                  <a:schemeClr val="bg1"/>
                </a:solidFill>
              </a:rPr>
              <a:t>Le message est la principale raison d’être du document. Il le définit et en détermine  le contenu</a:t>
            </a:r>
          </a:p>
          <a:p>
            <a:r>
              <a:rPr lang="fr-CA" sz="2800" dirty="0" smtClean="0">
                <a:solidFill>
                  <a:schemeClr val="bg1"/>
                </a:solidFill>
              </a:rPr>
              <a:t>Le message comporte divers niveaux: outre ses inscriptions, sa conception et ses particularités  peuvent être sources d’indices de sa provenance ou de son auteur</a:t>
            </a: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c 40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0" y="228600"/>
            <a:ext cx="5334000" cy="3979862"/>
          </a:xfrm>
          <a:noFill/>
        </p:spPr>
      </p:pic>
      <p:pic>
        <p:nvPicPr>
          <p:cNvPr id="41987" name="Picture 14" descr="c 40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438400"/>
            <a:ext cx="4248514" cy="3927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4038600" y="48768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pic>
        <p:nvPicPr>
          <p:cNvPr id="43011" name="Picture 9" descr="c 41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2700"/>
            <a:ext cx="8153400" cy="6872288"/>
          </a:xfrm>
          <a:noFill/>
        </p:spPr>
      </p:pic>
      <p:cxnSp>
        <p:nvCxnSpPr>
          <p:cNvPr id="5" name="Connecteur droit avec flèche 4"/>
          <p:cNvCxnSpPr/>
          <p:nvPr/>
        </p:nvCxnSpPr>
        <p:spPr bwMode="auto">
          <a:xfrm rot="10800000" flipV="1">
            <a:off x="2590800" y="914400"/>
            <a:ext cx="2057400" cy="533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Connecteur droit avec flèche 6"/>
          <p:cNvCxnSpPr/>
          <p:nvPr/>
        </p:nvCxnSpPr>
        <p:spPr bwMode="auto">
          <a:xfrm>
            <a:off x="3962400" y="6172200"/>
            <a:ext cx="22860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Système de notation et crédits</a:t>
            </a:r>
            <a:endParaRPr lang="fr-CA" dirty="0" smtClean="0">
              <a:solidFill>
                <a:schemeClr val="accent1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3048000"/>
            <a:ext cx="7772400" cy="2667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Correspondent-ils au pays et à l’époque? 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La somme des moyennes est-elle exacte? 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Les notes sont-elles exceptionnelles dans le système de notation utilisé?</a:t>
            </a:r>
            <a:endParaRPr lang="fr-CA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ChangeArrowheads="1"/>
          </p:cNvSpPr>
          <p:nvPr/>
        </p:nvSpPr>
        <p:spPr bwMode="auto">
          <a:xfrm>
            <a:off x="7696200" y="2362200"/>
            <a:ext cx="4572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45059" name="Rectangle 8"/>
          <p:cNvSpPr>
            <a:spLocks noChangeArrowheads="1"/>
          </p:cNvSpPr>
          <p:nvPr/>
        </p:nvSpPr>
        <p:spPr bwMode="auto">
          <a:xfrm>
            <a:off x="7620000" y="2286000"/>
            <a:ext cx="9144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pic>
        <p:nvPicPr>
          <p:cNvPr id="45060" name="Picture 19" descr="c 43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62000"/>
            <a:ext cx="4541838" cy="5638800"/>
          </a:xfrm>
          <a:noFill/>
        </p:spPr>
      </p:pic>
      <p:pic>
        <p:nvPicPr>
          <p:cNvPr id="45061" name="Picture 22" descr="c 43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468813" y="1066800"/>
            <a:ext cx="4675187" cy="4830763"/>
          </a:xfrm>
          <a:noFill/>
        </p:spPr>
      </p:pic>
      <p:sp>
        <p:nvSpPr>
          <p:cNvPr id="6" name="Ellipse 5"/>
          <p:cNvSpPr/>
          <p:nvPr/>
        </p:nvSpPr>
        <p:spPr bwMode="auto">
          <a:xfrm>
            <a:off x="2667000" y="5562600"/>
            <a:ext cx="2286000" cy="6096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Caractères manuscrits ou  dactylographiés et gabarits</a:t>
            </a:r>
            <a:endParaRPr lang="fr-CA" dirty="0" smtClean="0">
              <a:solidFill>
                <a:schemeClr val="accent1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0"/>
            <a:ext cx="7772400" cy="2667000"/>
          </a:xfrm>
        </p:spPr>
        <p:txBody>
          <a:bodyPr/>
          <a:lstStyle/>
          <a:p>
            <a:pPr indent="-247650"/>
            <a:r>
              <a:rPr lang="fr-CA" dirty="0" smtClean="0">
                <a:solidFill>
                  <a:schemeClr val="bg1"/>
                </a:solidFill>
              </a:rPr>
              <a:t>Identiques lorsque devraient être différents </a:t>
            </a:r>
          </a:p>
          <a:p>
            <a:pPr marL="1333500" lvl="1"/>
            <a:r>
              <a:rPr lang="fr-CA" dirty="0" smtClean="0">
                <a:solidFill>
                  <a:schemeClr val="bg1"/>
                </a:solidFill>
              </a:rPr>
              <a:t>Multiples établissements d’enseignement</a:t>
            </a:r>
          </a:p>
          <a:p>
            <a:pPr marL="1333500" lvl="1"/>
            <a:r>
              <a:rPr lang="fr-CA" dirty="0" smtClean="0">
                <a:solidFill>
                  <a:schemeClr val="bg1"/>
                </a:solidFill>
              </a:rPr>
              <a:t>Multiples répondants administratifs</a:t>
            </a:r>
          </a:p>
          <a:p>
            <a:pPr marL="1333500" lvl="1"/>
            <a:r>
              <a:rPr lang="fr-CA" dirty="0" smtClean="0">
                <a:solidFill>
                  <a:schemeClr val="bg1"/>
                </a:solidFill>
              </a:rPr>
              <a:t>Formulaire soumis par l’étudiant et certificats 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graphologie (4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457200"/>
            <a:ext cx="4627563" cy="6022975"/>
          </a:xfrm>
        </p:spPr>
      </p:pic>
      <p:sp>
        <p:nvSpPr>
          <p:cNvPr id="47107" name="Rectangle 7"/>
          <p:cNvSpPr>
            <a:spLocks noChangeArrowheads="1"/>
          </p:cNvSpPr>
          <p:nvPr/>
        </p:nvSpPr>
        <p:spPr bwMode="auto">
          <a:xfrm>
            <a:off x="4876800" y="1066800"/>
            <a:ext cx="228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47108" name="Rectangle 8"/>
          <p:cNvSpPr>
            <a:spLocks noChangeArrowheads="1"/>
          </p:cNvSpPr>
          <p:nvPr/>
        </p:nvSpPr>
        <p:spPr bwMode="auto">
          <a:xfrm>
            <a:off x="5105400" y="1066800"/>
            <a:ext cx="762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47109" name="Rectangle 9"/>
          <p:cNvSpPr>
            <a:spLocks noChangeArrowheads="1"/>
          </p:cNvSpPr>
          <p:nvPr/>
        </p:nvSpPr>
        <p:spPr bwMode="auto">
          <a:xfrm>
            <a:off x="8305800" y="1371600"/>
            <a:ext cx="228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47110" name="Rectangle 10"/>
          <p:cNvSpPr>
            <a:spLocks noChangeArrowheads="1"/>
          </p:cNvSpPr>
          <p:nvPr/>
        </p:nvSpPr>
        <p:spPr bwMode="auto">
          <a:xfrm>
            <a:off x="8077200" y="5715000"/>
            <a:ext cx="152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47111" name="Rectangle 11"/>
          <p:cNvSpPr>
            <a:spLocks noChangeArrowheads="1"/>
          </p:cNvSpPr>
          <p:nvPr/>
        </p:nvSpPr>
        <p:spPr bwMode="auto">
          <a:xfrm>
            <a:off x="8305800" y="4343400"/>
            <a:ext cx="228600" cy="182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pic>
        <p:nvPicPr>
          <p:cNvPr id="47112" name="Picture 12" descr="commentaires semblab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81000"/>
            <a:ext cx="4627563" cy="6022975"/>
          </a:xfrm>
        </p:spPr>
      </p:pic>
      <p:sp>
        <p:nvSpPr>
          <p:cNvPr id="47113" name="Rectangle 13"/>
          <p:cNvSpPr>
            <a:spLocks noChangeArrowheads="1"/>
          </p:cNvSpPr>
          <p:nvPr/>
        </p:nvSpPr>
        <p:spPr bwMode="auto">
          <a:xfrm>
            <a:off x="685800" y="13716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10" name="Ellipse 9"/>
          <p:cNvSpPr/>
          <p:nvPr/>
        </p:nvSpPr>
        <p:spPr bwMode="auto">
          <a:xfrm>
            <a:off x="4572000" y="1905000"/>
            <a:ext cx="1447800" cy="4572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5105400" y="4572000"/>
            <a:ext cx="1447800" cy="4572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Datation fantaisiste</a:t>
            </a:r>
            <a:endParaRPr lang="fr-CA" dirty="0" smtClean="0">
              <a:solidFill>
                <a:schemeClr val="accent1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3048000"/>
            <a:ext cx="7772400" cy="2667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Certificats délivrés le dimanche ou un jour férié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Transposition de dates entre divers calendriers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Jours inexistants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267200" y="3124200"/>
            <a:ext cx="1143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3505200" y="3352800"/>
            <a:ext cx="3048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4648200" y="381000"/>
            <a:ext cx="2286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2590800" y="533400"/>
            <a:ext cx="152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49159" name="Rectangle 13"/>
          <p:cNvSpPr>
            <a:spLocks noChangeArrowheads="1"/>
          </p:cNvSpPr>
          <p:nvPr/>
        </p:nvSpPr>
        <p:spPr bwMode="auto">
          <a:xfrm>
            <a:off x="3886200" y="1828800"/>
            <a:ext cx="1752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pic>
        <p:nvPicPr>
          <p:cNvPr id="92163" name="Picture 3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68428" y="609600"/>
            <a:ext cx="580714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Fotes d’orthographe</a:t>
            </a:r>
            <a:endParaRPr lang="fr-CA" dirty="0" smtClean="0">
              <a:solidFill>
                <a:schemeClr val="accent1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0"/>
            <a:ext cx="7772400" cy="2667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Moins courantes sur les formulaires imprimés commercialement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Plus fréquentes dans les pays multilingues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fotes oatografe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66675"/>
            <a:ext cx="8839200" cy="6791325"/>
          </a:xfrm>
          <a:ln w="25400"/>
        </p:spPr>
      </p:pic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7391400" y="1066800"/>
            <a:ext cx="2286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4" name="Ellipse 3"/>
          <p:cNvSpPr/>
          <p:nvPr/>
        </p:nvSpPr>
        <p:spPr bwMode="auto">
          <a:xfrm>
            <a:off x="4038600" y="3429000"/>
            <a:ext cx="381000" cy="4572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4724400" y="3429000"/>
            <a:ext cx="381000" cy="4572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Le contexte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848600" cy="3276600"/>
          </a:xfrm>
        </p:spPr>
        <p:txBody>
          <a:bodyPr/>
          <a:lstStyle/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r>
              <a:rPr lang="fr-CA" sz="2800" dirty="0" smtClean="0">
                <a:solidFill>
                  <a:schemeClr val="bg1"/>
                </a:solidFill>
              </a:rPr>
              <a:t>Le contexte est l’ensemble des circonstances dans lesquelles le document est utilisé</a:t>
            </a:r>
          </a:p>
          <a:p>
            <a:pPr lvl="1"/>
            <a:r>
              <a:rPr lang="fr-CA" sz="2400" dirty="0" smtClean="0">
                <a:solidFill>
                  <a:schemeClr val="bg1"/>
                </a:solidFill>
              </a:rPr>
              <a:t>Les caractéristiques individuelles</a:t>
            </a:r>
          </a:p>
          <a:p>
            <a:pPr lvl="1"/>
            <a:r>
              <a:rPr lang="fr-CA" sz="2400" dirty="0" smtClean="0">
                <a:solidFill>
                  <a:schemeClr val="bg1"/>
                </a:solidFill>
              </a:rPr>
              <a:t>Les renseignements</a:t>
            </a:r>
          </a:p>
          <a:p>
            <a:pPr lvl="1"/>
            <a:r>
              <a:rPr lang="fr-CA" sz="2400" dirty="0" smtClean="0">
                <a:solidFill>
                  <a:schemeClr val="bg1"/>
                </a:solidFill>
              </a:rPr>
              <a:t>Le comportement</a:t>
            </a:r>
          </a:p>
          <a:p>
            <a:pPr lvl="1"/>
            <a:r>
              <a:rPr lang="fr-CA" sz="2400" dirty="0" smtClean="0">
                <a:solidFill>
                  <a:schemeClr val="bg1"/>
                </a:solidFill>
              </a:rPr>
              <a:t>Les buts recherchés</a:t>
            </a:r>
          </a:p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001000" cy="24384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Adéquation entre les paramètres publiés et les documents soumis par le client</a:t>
            </a:r>
            <a:endParaRPr lang="fr-CA" dirty="0" smtClean="0">
              <a:solidFill>
                <a:schemeClr val="accent1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971800"/>
            <a:ext cx="7772400" cy="20574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Longueur et contenu du programme 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Utilisation de dossiers témoins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Documents obtenus trop rapidement après que le client ait prétendu qu’ils avaient été détruits ou qu’ils étaient impossibles à obtenir.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1"/>
          <p:cNvSpPr>
            <a:spLocks noChangeArrowheads="1"/>
          </p:cNvSpPr>
          <p:nvPr/>
        </p:nvSpPr>
        <p:spPr bwMode="auto">
          <a:xfrm>
            <a:off x="3886200" y="1143000"/>
            <a:ext cx="6858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53251" name="Rectangle 12"/>
          <p:cNvSpPr>
            <a:spLocks noChangeArrowheads="1"/>
          </p:cNvSpPr>
          <p:nvPr/>
        </p:nvSpPr>
        <p:spPr bwMode="auto">
          <a:xfrm>
            <a:off x="3124200" y="4800600"/>
            <a:ext cx="1447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53253" name="Rectangle 15"/>
          <p:cNvSpPr>
            <a:spLocks noChangeArrowheads="1"/>
          </p:cNvSpPr>
          <p:nvPr/>
        </p:nvSpPr>
        <p:spPr bwMode="auto">
          <a:xfrm>
            <a:off x="2895600" y="990600"/>
            <a:ext cx="1295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/>
          </p:nvPr>
        </p:nvSpPr>
        <p:spPr>
          <a:xfrm>
            <a:off x="2209800" y="914400"/>
            <a:ext cx="5791200" cy="50292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Ellipse 7"/>
          <p:cNvSpPr/>
          <p:nvPr/>
        </p:nvSpPr>
        <p:spPr bwMode="auto">
          <a:xfrm>
            <a:off x="2438400" y="1219200"/>
            <a:ext cx="1447800" cy="4572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3" y="243688"/>
            <a:ext cx="7119937" cy="66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llipse 11"/>
          <p:cNvSpPr/>
          <p:nvPr/>
        </p:nvSpPr>
        <p:spPr bwMode="auto">
          <a:xfrm>
            <a:off x="2438400" y="1219200"/>
            <a:ext cx="1447800" cy="4572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2 dipl meme no de sirie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63500"/>
            <a:ext cx="9144000" cy="6804025"/>
          </a:xfrm>
        </p:spPr>
      </p:pic>
      <p:sp>
        <p:nvSpPr>
          <p:cNvPr id="3" name="Ellipse 2"/>
          <p:cNvSpPr/>
          <p:nvPr/>
        </p:nvSpPr>
        <p:spPr bwMode="auto">
          <a:xfrm>
            <a:off x="1066800" y="6172200"/>
            <a:ext cx="1600200" cy="4572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5867400" y="6019800"/>
            <a:ext cx="1752600" cy="4572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44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057400"/>
            <a:ext cx="7696200" cy="1676400"/>
          </a:xfrm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Considérations éthiques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124200"/>
            <a:ext cx="8534400" cy="2667000"/>
          </a:xfrm>
        </p:spPr>
        <p:txBody>
          <a:bodyPr/>
          <a:lstStyle/>
          <a:p>
            <a:pPr algn="ctr">
              <a:buFontTx/>
              <a:buNone/>
            </a:pPr>
            <a:endParaRPr lang="fr-CA" b="1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fr-CA" b="1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fr-CA" b="1" dirty="0" smtClean="0">
                <a:solidFill>
                  <a:schemeClr val="bg1"/>
                </a:solidFill>
              </a:rPr>
              <a:t>(Transparence et cohérence)</a:t>
            </a:r>
            <a:endParaRPr lang="fr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53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470025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L’authentification: un processus transparent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990600" y="2133600"/>
            <a:ext cx="7086600" cy="36576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fr-CA" sz="2800" dirty="0" smtClean="0">
                <a:solidFill>
                  <a:schemeClr val="bg1"/>
                </a:solidFill>
              </a:rPr>
              <a:t> Indiquer clairement sur les formulaires que les documents pourront être vérifiés et qu’en cas de fraude, il y aura des sanctions</a:t>
            </a:r>
          </a:p>
          <a:p>
            <a:pPr algn="l">
              <a:buFont typeface="Arial" pitchFamily="34" charset="0"/>
              <a:buChar char="•"/>
            </a:pPr>
            <a:r>
              <a:rPr lang="fr-CA" sz="2800" dirty="0" smtClean="0">
                <a:solidFill>
                  <a:schemeClr val="bg1"/>
                </a:solidFill>
              </a:rPr>
              <a:t> Obtenir du demandeur l’autorisation expresse de faire des vérification</a:t>
            </a:r>
          </a:p>
          <a:p>
            <a:pPr algn="l">
              <a:buFont typeface="Arial" pitchFamily="34" charset="0"/>
              <a:buChar char="•"/>
            </a:pPr>
            <a:r>
              <a:rPr lang="fr-CA" sz="2800" dirty="0" smtClean="0">
                <a:solidFill>
                  <a:schemeClr val="bg1"/>
                </a:solidFill>
              </a:rPr>
              <a:t> Avoir l’autorité d’entreprendre des vérifications et d’appliquer d’éventuelles sanctions</a:t>
            </a:r>
          </a:p>
        </p:txBody>
      </p:sp>
    </p:spTree>
    <p:extLst>
      <p:ext uri="{BB962C8B-B14F-4D97-AF65-F5344CB8AC3E}">
        <p14:creationId xmlns="" xmlns:p14="http://schemas.microsoft.com/office/powerpoint/2010/main" val="39854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Communiquer avec le demandeur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848600" cy="4038600"/>
          </a:xfrm>
        </p:spPr>
        <p:txBody>
          <a:bodyPr/>
          <a:lstStyle/>
          <a:p>
            <a:r>
              <a:rPr lang="fr-CA" sz="2800" dirty="0" smtClean="0">
                <a:solidFill>
                  <a:schemeClr val="bg1"/>
                </a:solidFill>
              </a:rPr>
              <a:t>Ne jamais faire de suppositions interprétatives :  s’en tenir strictement aux faits. </a:t>
            </a:r>
          </a:p>
          <a:p>
            <a:r>
              <a:rPr lang="fr-CA" sz="2800" dirty="0" smtClean="0">
                <a:solidFill>
                  <a:schemeClr val="bg1"/>
                </a:solidFill>
              </a:rPr>
              <a:t>Si pertinent, demander des renseignements ou documents supplémentaires (mais …)</a:t>
            </a:r>
          </a:p>
          <a:p>
            <a:r>
              <a:rPr lang="fr-CA" sz="2800" dirty="0" smtClean="0">
                <a:solidFill>
                  <a:schemeClr val="bg1"/>
                </a:solidFill>
              </a:rPr>
              <a:t>Si la fraude est établie :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prévenir le client en indiquant la réponse obtenue;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indiquer les sanctions qui seront  appliquées.</a:t>
            </a: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52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Faire les démarches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r>
              <a:rPr lang="fr-CA" sz="2800" dirty="0" smtClean="0">
                <a:solidFill>
                  <a:schemeClr val="bg1"/>
                </a:solidFill>
              </a:rPr>
              <a:t>Toujours documenter correctement le dossier, soient les éléments qui justifient la vérification</a:t>
            </a:r>
          </a:p>
          <a:p>
            <a:r>
              <a:rPr lang="fr-CA" sz="2800" dirty="0" smtClean="0">
                <a:solidFill>
                  <a:schemeClr val="bg1"/>
                </a:solidFill>
              </a:rPr>
              <a:t>Indiquer ces éléments dans la lettre de vérification</a:t>
            </a:r>
          </a:p>
          <a:p>
            <a:r>
              <a:rPr lang="fr-CA" sz="2800" dirty="0" smtClean="0">
                <a:solidFill>
                  <a:schemeClr val="bg1"/>
                </a:solidFill>
              </a:rPr>
              <a:t>Faire un suivi et fermer le dossier  après plusieurs tentatives</a:t>
            </a:r>
          </a:p>
          <a:p>
            <a:r>
              <a:rPr lang="fr-CA" sz="2800" dirty="0" smtClean="0">
                <a:solidFill>
                  <a:schemeClr val="bg1"/>
                </a:solidFill>
              </a:rPr>
              <a:t>Autres scénarios possibles:</a:t>
            </a:r>
          </a:p>
          <a:p>
            <a:pPr lvl="1"/>
            <a:r>
              <a:rPr lang="fr-CA" sz="2400" dirty="0" smtClean="0">
                <a:solidFill>
                  <a:schemeClr val="bg1"/>
                </a:solidFill>
              </a:rPr>
              <a:t>Avoir assez d’éléments objectifs pour déclarer le document frauduleux  (quasi-certitude)</a:t>
            </a:r>
          </a:p>
          <a:p>
            <a:pPr lvl="1"/>
            <a:r>
              <a:rPr lang="fr-CA" sz="2400" dirty="0" smtClean="0">
                <a:solidFill>
                  <a:schemeClr val="bg1"/>
                </a:solidFill>
              </a:rPr>
              <a:t>Examens, admission conditionnelle? (documentation manquante)                                                                </a:t>
            </a:r>
            <a:endParaRPr lang="fr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3374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Cas d’espèce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Quelques exemples :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Faux documents véridiques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Dossier comportant de vrais et de faux documents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Fraude identifiée après l’admission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Avoir une ligne directrice pour chaque cas afin d’éviter l’arbitraire</a:t>
            </a:r>
          </a:p>
        </p:txBody>
      </p:sp>
    </p:spTree>
    <p:extLst>
      <p:ext uri="{BB962C8B-B14F-4D97-AF65-F5344CB8AC3E}">
        <p14:creationId xmlns="" xmlns:p14="http://schemas.microsoft.com/office/powerpoint/2010/main" val="340748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Réponses insolites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39624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Réponses erronées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Recours du demandeur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Fausses réponses</a:t>
            </a:r>
          </a:p>
          <a:p>
            <a:pPr lvl="1"/>
            <a:r>
              <a:rPr lang="fr-CA" dirty="0" smtClean="0">
                <a:solidFill>
                  <a:schemeClr val="bg1"/>
                </a:solidFill>
              </a:rPr>
              <a:t>Utiliser un marqueur inconnu du client</a:t>
            </a:r>
          </a:p>
          <a:p>
            <a:endParaRPr lang="fr-CA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84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2743200" y="1143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6147" name="Rectangle 9"/>
          <p:cNvSpPr>
            <a:spLocks noChangeArrowheads="1"/>
          </p:cNvSpPr>
          <p:nvPr/>
        </p:nvSpPr>
        <p:spPr bwMode="auto">
          <a:xfrm>
            <a:off x="6629400" y="2895600"/>
            <a:ext cx="4572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6148" name="Rectangle 10"/>
          <p:cNvSpPr>
            <a:spLocks noChangeArrowheads="1"/>
          </p:cNvSpPr>
          <p:nvPr/>
        </p:nvSpPr>
        <p:spPr bwMode="auto">
          <a:xfrm>
            <a:off x="3200400" y="3048000"/>
            <a:ext cx="3048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6149" name="Rectangle 13"/>
          <p:cNvSpPr>
            <a:spLocks noChangeArrowheads="1"/>
          </p:cNvSpPr>
          <p:nvPr/>
        </p:nvSpPr>
        <p:spPr bwMode="auto">
          <a:xfrm>
            <a:off x="2819400" y="20574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6150" name="Rectangle 14"/>
          <p:cNvSpPr>
            <a:spLocks noChangeArrowheads="1"/>
          </p:cNvSpPr>
          <p:nvPr/>
        </p:nvSpPr>
        <p:spPr bwMode="auto">
          <a:xfrm>
            <a:off x="6858000" y="19050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sp>
        <p:nvSpPr>
          <p:cNvPr id="6151" name="Rectangle 15"/>
          <p:cNvSpPr>
            <a:spLocks noChangeArrowheads="1"/>
          </p:cNvSpPr>
          <p:nvPr/>
        </p:nvSpPr>
        <p:spPr bwMode="auto">
          <a:xfrm>
            <a:off x="4038600" y="2133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00081"/>
            <a:ext cx="5878513" cy="590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Les méthodes d’impression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848600" cy="3276600"/>
          </a:xfrm>
        </p:spPr>
        <p:txBody>
          <a:bodyPr/>
          <a:lstStyle/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r>
              <a:rPr lang="fr-CA" sz="2800" dirty="0" smtClean="0">
                <a:solidFill>
                  <a:schemeClr val="bg1"/>
                </a:solidFill>
              </a:rPr>
              <a:t>Les différentes méthodes d’impression ont des caractéristiques qui leur sont propres</a:t>
            </a:r>
          </a:p>
          <a:p>
            <a:r>
              <a:rPr lang="fr-CA" sz="2800" dirty="0" smtClean="0">
                <a:solidFill>
                  <a:schemeClr val="bg1"/>
                </a:solidFill>
              </a:rPr>
              <a:t>Ces caractéristiques permettent de distinguer les procédés industriels des procédés artisanaux</a:t>
            </a:r>
          </a:p>
          <a:p>
            <a:r>
              <a:rPr lang="fr-CA" sz="2800" dirty="0" smtClean="0">
                <a:solidFill>
                  <a:schemeClr val="bg1"/>
                </a:solidFill>
              </a:rPr>
              <a:t>Certaines méthodes d’impression  n’étaient pas disponibles il n’y a pas si longtemps</a:t>
            </a:r>
            <a:endParaRPr lang="fr-CA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La typographie</a:t>
            </a:r>
            <a:endParaRPr lang="fr-CA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848600" cy="4267200"/>
          </a:xfrm>
        </p:spPr>
        <p:txBody>
          <a:bodyPr/>
          <a:lstStyle/>
          <a:p>
            <a:pPr>
              <a:buNone/>
            </a:pPr>
            <a:endParaRPr lang="fr-CA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CA" dirty="0" smtClean="0">
              <a:solidFill>
                <a:schemeClr val="bg1"/>
              </a:solidFill>
            </a:endParaRPr>
          </a:p>
        </p:txBody>
      </p:sp>
      <p:pic>
        <p:nvPicPr>
          <p:cNvPr id="4" name="Picture 1029" descr="F:\Roberto\typ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4343400" cy="34750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1030" descr="F:\Roberto\typo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62200"/>
            <a:ext cx="4343400" cy="34750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467600" y="5105400"/>
            <a:ext cx="1353256" cy="707886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algn="ctr"/>
            <a:r>
              <a:rPr lang="fr-CH" sz="4000" dirty="0" smtClean="0">
                <a:solidFill>
                  <a:schemeClr val="bg1"/>
                </a:solidFill>
              </a:rPr>
              <a:t>verso</a:t>
            </a:r>
            <a:endParaRPr lang="fr-CH" sz="4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4200" y="3810001"/>
            <a:ext cx="1394356" cy="6463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/>
                </a:solidFill>
              </a:rPr>
              <a:t>recto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H" sz="44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H" sz="44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A505CAFAF6A845987E04585C9568AB" ma:contentTypeVersion="18" ma:contentTypeDescription="Crée un document." ma:contentTypeScope="" ma:versionID="337f25832705b7267a8a5074e66ab097">
  <xsd:schema xmlns:xsd="http://www.w3.org/2001/XMLSchema" xmlns:xs="http://www.w3.org/2001/XMLSchema" xmlns:p="http://schemas.microsoft.com/office/2006/metadata/properties" xmlns:ns2="d492575c-491f-4227-8db1-fd1452c9e931" xmlns:ns3="7b949c05-4a06-45f1-a941-4d0ca13a1ed4" targetNamespace="http://schemas.microsoft.com/office/2006/metadata/properties" ma:root="true" ma:fieldsID="c48ab51d9a118a2cd173f11559cf58ba" ns2:_="" ns3:_="">
    <xsd:import namespace="d492575c-491f-4227-8db1-fd1452c9e931"/>
    <xsd:import namespace="7b949c05-4a06-45f1-a941-4d0ca13a1ed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Ver_x002e_2021_x002d_07_x002d_28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2575c-491f-4227-8db1-fd1452c9e9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949c05-4a06-45f1-a941-4d0ca13a1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Ver_x002e_2021_x002d_07_x002d_28" ma:index="20" nillable="true" ma:displayName="Ver." ma:format="DateOnly" ma:internalName="Ver_x002e_2021_x002d_07_x002d_28">
      <xsd:simpleType>
        <xsd:restriction base="dms:DateTime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577c388-b1e5-472c-bff4-19bd5b413a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949c05-4a06-45f1-a941-4d0ca13a1ed4">
      <Terms xmlns="http://schemas.microsoft.com/office/infopath/2007/PartnerControls"/>
    </lcf76f155ced4ddcb4097134ff3c332f>
    <Ver_x002e_2021_x002d_07_x002d_28 xmlns="7b949c05-4a06-45f1-a941-4d0ca13a1ed4" xsi:nil="true"/>
  </documentManagement>
</p:properties>
</file>

<file path=customXml/itemProps1.xml><?xml version="1.0" encoding="utf-8"?>
<ds:datastoreItem xmlns:ds="http://schemas.openxmlformats.org/officeDocument/2006/customXml" ds:itemID="{E9C1BDD0-3086-4994-91C4-625B9B564083}"/>
</file>

<file path=customXml/itemProps2.xml><?xml version="1.0" encoding="utf-8"?>
<ds:datastoreItem xmlns:ds="http://schemas.openxmlformats.org/officeDocument/2006/customXml" ds:itemID="{CFB6844B-8579-447A-A75C-F5F76F21302E}"/>
</file>

<file path=customXml/itemProps3.xml><?xml version="1.0" encoding="utf-8"?>
<ds:datastoreItem xmlns:ds="http://schemas.openxmlformats.org/officeDocument/2006/customXml" ds:itemID="{61AD3C53-185A-4A65-A1AF-D9CDBAEB4067}"/>
</file>

<file path=docProps/app.xml><?xml version="1.0" encoding="utf-8"?>
<Properties xmlns="http://schemas.openxmlformats.org/officeDocument/2006/extended-properties" xmlns:vt="http://schemas.openxmlformats.org/officeDocument/2006/docPropsVTypes">
  <TotalTime>4792</TotalTime>
  <Words>1168</Words>
  <Application>Microsoft Office PowerPoint</Application>
  <PresentationFormat>Affichage à l'écran (4:3)</PresentationFormat>
  <Paragraphs>242</Paragraphs>
  <Slides>68</Slides>
  <Notes>63</Notes>
  <HiddenSlides>0</HiddenSlides>
  <MMClips>0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2" baseType="lpstr">
      <vt:lpstr>Arial</vt:lpstr>
      <vt:lpstr>Times New Roman</vt:lpstr>
      <vt:lpstr>Modèle par défaut</vt:lpstr>
      <vt:lpstr>Image Photo Editor</vt:lpstr>
      <vt:lpstr>Atelier Afrique francophone  Authenticité des documents</vt:lpstr>
      <vt:lpstr>Un document est…</vt:lpstr>
      <vt:lpstr>Le support</vt:lpstr>
      <vt:lpstr>Le véhicule</vt:lpstr>
      <vt:lpstr>Le message</vt:lpstr>
      <vt:lpstr>Le contexte</vt:lpstr>
      <vt:lpstr>Diapositive 7</vt:lpstr>
      <vt:lpstr>Les méthodes d’impression</vt:lpstr>
      <vt:lpstr>La typographie</vt:lpstr>
      <vt:lpstr>La lithographie (offset)</vt:lpstr>
      <vt:lpstr>Diapositive 11</vt:lpstr>
      <vt:lpstr>Le laser (toner)</vt:lpstr>
      <vt:lpstr>Le laser (rosettes)</vt:lpstr>
      <vt:lpstr>Le jet d’encre</vt:lpstr>
      <vt:lpstr>La taille douce</vt:lpstr>
      <vt:lpstr>Éléments de sécurité</vt:lpstr>
      <vt:lpstr>Sceaux secs et humides</vt:lpstr>
      <vt:lpstr>Micro impression</vt:lpstr>
      <vt:lpstr>Filigranes</vt:lpstr>
      <vt:lpstr>Ultra-violet</vt:lpstr>
      <vt:lpstr>Mentions fixes et variable des documents</vt:lpstr>
      <vt:lpstr>Types de documents</vt:lpstr>
      <vt:lpstr>Réception des documents</vt:lpstr>
      <vt:lpstr>Différentes sortes  de contrefaçons</vt:lpstr>
      <vt:lpstr>Diapositive 25</vt:lpstr>
      <vt:lpstr>Autres documents trompeurs</vt:lpstr>
      <vt:lpstr>Examen des originaux</vt:lpstr>
      <vt:lpstr>Format et qualité du papier </vt:lpstr>
      <vt:lpstr>Numérisation</vt:lpstr>
      <vt:lpstr>Diapositive 30</vt:lpstr>
      <vt:lpstr>Diapositive 31</vt:lpstr>
      <vt:lpstr>Diapositive 32</vt:lpstr>
      <vt:lpstr>Diapositive 33</vt:lpstr>
      <vt:lpstr>Altérations visibles</vt:lpstr>
      <vt:lpstr>Diapositive 35</vt:lpstr>
      <vt:lpstr>Diapositive 36</vt:lpstr>
      <vt:lpstr>Diapositive 37</vt:lpstr>
      <vt:lpstr>Diapositive 38</vt:lpstr>
      <vt:lpstr>Examen détaillé des documents et de leurs informations</vt:lpstr>
      <vt:lpstr>Sceaux et signatures</vt:lpstr>
      <vt:lpstr>Diapositive 41</vt:lpstr>
      <vt:lpstr>Diapositive 42</vt:lpstr>
      <vt:lpstr>Données biographiques</vt:lpstr>
      <vt:lpstr>Diapositive 44</vt:lpstr>
      <vt:lpstr>Diapositive 45</vt:lpstr>
      <vt:lpstr>Anachronismes  ou documents contradictoires</vt:lpstr>
      <vt:lpstr>Diapositive 47</vt:lpstr>
      <vt:lpstr>Diapositive 48</vt:lpstr>
      <vt:lpstr>Anachronismes institutionnels </vt:lpstr>
      <vt:lpstr>Diapositive 50</vt:lpstr>
      <vt:lpstr>Diapositive 51</vt:lpstr>
      <vt:lpstr>Système de notation et crédits</vt:lpstr>
      <vt:lpstr>Diapositive 53</vt:lpstr>
      <vt:lpstr>Caractères manuscrits ou  dactylographiés et gabarits</vt:lpstr>
      <vt:lpstr>Diapositive 55</vt:lpstr>
      <vt:lpstr>Datation fantaisiste</vt:lpstr>
      <vt:lpstr>Diapositive 57</vt:lpstr>
      <vt:lpstr>Fotes d’orthographe</vt:lpstr>
      <vt:lpstr>Diapositive 59</vt:lpstr>
      <vt:lpstr>Adéquation entre les paramètres publiés et les documents soumis par le client</vt:lpstr>
      <vt:lpstr>Diapositive 61</vt:lpstr>
      <vt:lpstr>Diapositive 62</vt:lpstr>
      <vt:lpstr>Considérations éthiques </vt:lpstr>
      <vt:lpstr>L’authentification: un processus transparent</vt:lpstr>
      <vt:lpstr>Communiquer avec le demandeur</vt:lpstr>
      <vt:lpstr>Faire les démarches</vt:lpstr>
      <vt:lpstr>Cas d’espèce</vt:lpstr>
      <vt:lpstr>Réponses insolites</vt:lpstr>
    </vt:vector>
  </TitlesOfParts>
  <Company>Gouvernement du Québec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Atypical Credentials</dc:title>
  <dc:creator>Michel Bédard</dc:creator>
  <cp:lastModifiedBy>bedmi01</cp:lastModifiedBy>
  <cp:revision>259</cp:revision>
  <cp:lastPrinted>2007-02-28T15:13:17Z</cp:lastPrinted>
  <dcterms:created xsi:type="dcterms:W3CDTF">2004-05-06T15:53:25Z</dcterms:created>
  <dcterms:modified xsi:type="dcterms:W3CDTF">2013-11-04T22:18:56Z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0x01010052A505CAFAF6A845987E04585C9568AB</vt:lpwstr>
  </property>
</Properties>
</file>